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6"/>
  </p:notesMasterIdLst>
  <p:sldIdLst>
    <p:sldId id="265" r:id="rId5"/>
    <p:sldId id="368" r:id="rId6"/>
    <p:sldId id="366" r:id="rId7"/>
    <p:sldId id="372" r:id="rId8"/>
    <p:sldId id="373" r:id="rId9"/>
    <p:sldId id="370" r:id="rId10"/>
    <p:sldId id="374" r:id="rId11"/>
    <p:sldId id="375" r:id="rId12"/>
    <p:sldId id="376" r:id="rId13"/>
    <p:sldId id="377" r:id="rId14"/>
    <p:sldId id="338" r:id="rId1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C80"/>
    <a:srgbClr val="016445"/>
    <a:srgbClr val="FDBE0F"/>
    <a:srgbClr val="AC0E1D"/>
    <a:srgbClr val="F25623"/>
    <a:srgbClr val="006FA0"/>
    <a:srgbClr val="472F8D"/>
    <a:srgbClr val="173E80"/>
    <a:srgbClr val="F1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385" autoAdjust="0"/>
  </p:normalViewPr>
  <p:slideViewPr>
    <p:cSldViewPr snapToGrid="0">
      <p:cViewPr varScale="1">
        <p:scale>
          <a:sx n="81" d="100"/>
          <a:sy n="81" d="100"/>
        </p:scale>
        <p:origin x="126" y="4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Aitcheson" userId="4c22b864-a0e8-4800-b1f1-981801989cd7" providerId="ADAL" clId="{66B9BE57-3514-40A4-82AF-4E3952D89FBC}"/>
    <pc:docChg chg="custSel addSld delSld modSld sldOrd">
      <pc:chgData name="Patrick Aitcheson" userId="4c22b864-a0e8-4800-b1f1-981801989cd7" providerId="ADAL" clId="{66B9BE57-3514-40A4-82AF-4E3952D89FBC}" dt="2019-10-20T02:36:38.022" v="89"/>
      <pc:docMkLst>
        <pc:docMk/>
      </pc:docMkLst>
      <pc:sldChg chg="ord">
        <pc:chgData name="Patrick Aitcheson" userId="4c22b864-a0e8-4800-b1f1-981801989cd7" providerId="ADAL" clId="{66B9BE57-3514-40A4-82AF-4E3952D89FBC}" dt="2019-10-20T02:28:55.282" v="0"/>
        <pc:sldMkLst>
          <pc:docMk/>
          <pc:sldMk cId="2771338008" sldId="265"/>
        </pc:sldMkLst>
      </pc:sldChg>
      <pc:sldChg chg="addSp delSp modSp add mod">
        <pc:chgData name="Patrick Aitcheson" userId="4c22b864-a0e8-4800-b1f1-981801989cd7" providerId="ADAL" clId="{66B9BE57-3514-40A4-82AF-4E3952D89FBC}" dt="2019-10-20T02:36:30.945" v="88" actId="27918"/>
        <pc:sldMkLst>
          <pc:docMk/>
          <pc:sldMk cId="0" sldId="310"/>
        </pc:sldMkLst>
        <pc:spChg chg="add mod">
          <ac:chgData name="Patrick Aitcheson" userId="4c22b864-a0e8-4800-b1f1-981801989cd7" providerId="ADAL" clId="{66B9BE57-3514-40A4-82AF-4E3952D89FBC}" dt="2019-10-20T02:36:10.960" v="84" actId="1076"/>
          <ac:spMkLst>
            <pc:docMk/>
            <pc:sldMk cId="0" sldId="310"/>
            <ac:spMk id="2" creationId="{C3C1116B-918C-49C4-9920-A6AE4BC4B305}"/>
          </ac:spMkLst>
        </pc:spChg>
        <pc:picChg chg="del">
          <ac:chgData name="Patrick Aitcheson" userId="4c22b864-a0e8-4800-b1f1-981801989cd7" providerId="ADAL" clId="{66B9BE57-3514-40A4-82AF-4E3952D89FBC}" dt="2019-10-20T02:34:38.561" v="77" actId="478"/>
          <ac:picMkLst>
            <pc:docMk/>
            <pc:sldMk cId="0" sldId="310"/>
            <ac:picMk id="31" creationId="{00000000-0000-0000-0000-000000000000}"/>
          </ac:picMkLst>
        </pc:picChg>
      </pc:sldChg>
      <pc:sldChg chg="addSp delSp modSp delAnim">
        <pc:chgData name="Patrick Aitcheson" userId="4c22b864-a0e8-4800-b1f1-981801989cd7" providerId="ADAL" clId="{66B9BE57-3514-40A4-82AF-4E3952D89FBC}" dt="2019-10-20T02:36:38.022" v="89"/>
        <pc:sldMkLst>
          <pc:docMk/>
          <pc:sldMk cId="1078152387" sldId="364"/>
        </pc:sldMkLst>
        <pc:spChg chg="add del">
          <ac:chgData name="Patrick Aitcheson" userId="4c22b864-a0e8-4800-b1f1-981801989cd7" providerId="ADAL" clId="{66B9BE57-3514-40A4-82AF-4E3952D89FBC}" dt="2019-10-20T02:30:51.557" v="73"/>
          <ac:spMkLst>
            <pc:docMk/>
            <pc:sldMk cId="1078152387" sldId="364"/>
            <ac:spMk id="3" creationId="{8A7DF222-3C62-46C7-BD49-8C6617DA26EE}"/>
          </ac:spMkLst>
        </pc:spChg>
        <pc:spChg chg="mod">
          <ac:chgData name="Patrick Aitcheson" userId="4c22b864-a0e8-4800-b1f1-981801989cd7" providerId="ADAL" clId="{66B9BE57-3514-40A4-82AF-4E3952D89FBC}" dt="2019-10-20T02:30:01.607" v="69" actId="6549"/>
          <ac:spMkLst>
            <pc:docMk/>
            <pc:sldMk cId="1078152387" sldId="364"/>
            <ac:spMk id="4" creationId="{00000000-0000-0000-0000-000000000000}"/>
          </ac:spMkLst>
        </pc:spChg>
        <pc:spChg chg="add">
          <ac:chgData name="Patrick Aitcheson" userId="4c22b864-a0e8-4800-b1f1-981801989cd7" providerId="ADAL" clId="{66B9BE57-3514-40A4-82AF-4E3952D89FBC}" dt="2019-10-20T02:36:38.022" v="89"/>
          <ac:spMkLst>
            <pc:docMk/>
            <pc:sldMk cId="1078152387" sldId="364"/>
            <ac:spMk id="5" creationId="{F61426A3-EE5B-44B7-93DD-AF4052115362}"/>
          </ac:spMkLst>
        </pc:spChg>
        <pc:spChg chg="del">
          <ac:chgData name="Patrick Aitcheson" userId="4c22b864-a0e8-4800-b1f1-981801989cd7" providerId="ADAL" clId="{66B9BE57-3514-40A4-82AF-4E3952D89FBC}" dt="2019-10-20T02:30:27.659" v="70" actId="478"/>
          <ac:spMkLst>
            <pc:docMk/>
            <pc:sldMk cId="1078152387" sldId="364"/>
            <ac:spMk id="34" creationId="{00000000-0000-0000-0000-000000000000}"/>
          </ac:spMkLst>
        </pc:spChg>
        <pc:spChg chg="del">
          <ac:chgData name="Patrick Aitcheson" userId="4c22b864-a0e8-4800-b1f1-981801989cd7" providerId="ADAL" clId="{66B9BE57-3514-40A4-82AF-4E3952D89FBC}" dt="2019-10-20T02:30:27.659" v="70" actId="478"/>
          <ac:spMkLst>
            <pc:docMk/>
            <pc:sldMk cId="1078152387" sldId="364"/>
            <ac:spMk id="36" creationId="{00000000-0000-0000-0000-000000000000}"/>
          </ac:spMkLst>
        </pc:spChg>
        <pc:spChg chg="del">
          <ac:chgData name="Patrick Aitcheson" userId="4c22b864-a0e8-4800-b1f1-981801989cd7" providerId="ADAL" clId="{66B9BE57-3514-40A4-82AF-4E3952D89FBC}" dt="2019-10-20T02:30:27.659" v="70" actId="478"/>
          <ac:spMkLst>
            <pc:docMk/>
            <pc:sldMk cId="1078152387" sldId="364"/>
            <ac:spMk id="38" creationId="{00000000-0000-0000-0000-000000000000}"/>
          </ac:spMkLst>
        </pc:spChg>
        <pc:graphicFrameChg chg="add">
          <ac:chgData name="Patrick Aitcheson" userId="4c22b864-a0e8-4800-b1f1-981801989cd7" providerId="ADAL" clId="{66B9BE57-3514-40A4-82AF-4E3952D89FBC}" dt="2019-10-20T02:31:58.719" v="74"/>
          <ac:graphicFrameMkLst>
            <pc:docMk/>
            <pc:sldMk cId="1078152387" sldId="364"/>
            <ac:graphicFrameMk id="12" creationId="{0343A1F0-C7A5-4F13-A1EB-5876494DF152}"/>
          </ac:graphicFrameMkLst>
        </pc:graphicFrameChg>
        <pc:graphicFrameChg chg="add">
          <ac:chgData name="Patrick Aitcheson" userId="4c22b864-a0e8-4800-b1f1-981801989cd7" providerId="ADAL" clId="{66B9BE57-3514-40A4-82AF-4E3952D89FBC}" dt="2019-10-20T02:33:05.734" v="75"/>
          <ac:graphicFrameMkLst>
            <pc:docMk/>
            <pc:sldMk cId="1078152387" sldId="364"/>
            <ac:graphicFrameMk id="13" creationId="{CA52C0AC-0415-4C7A-8B3B-CD91F7C913CD}"/>
          </ac:graphicFrameMkLst>
        </pc:graphicFrameChg>
        <pc:picChg chg="del">
          <ac:chgData name="Patrick Aitcheson" userId="4c22b864-a0e8-4800-b1f1-981801989cd7" providerId="ADAL" clId="{66B9BE57-3514-40A4-82AF-4E3952D89FBC}" dt="2019-10-20T02:30:33.192" v="71" actId="478"/>
          <ac:picMkLst>
            <pc:docMk/>
            <pc:sldMk cId="1078152387" sldId="364"/>
            <ac:picMk id="2" creationId="{00000000-0000-0000-0000-000000000000}"/>
          </ac:picMkLst>
        </pc:picChg>
        <pc:picChg chg="del">
          <ac:chgData name="Patrick Aitcheson" userId="4c22b864-a0e8-4800-b1f1-981801989cd7" providerId="ADAL" clId="{66B9BE57-3514-40A4-82AF-4E3952D89FBC}" dt="2019-10-20T02:30:33.192" v="71" actId="478"/>
          <ac:picMkLst>
            <pc:docMk/>
            <pc:sldMk cId="1078152387" sldId="364"/>
            <ac:picMk id="10" creationId="{00000000-0000-0000-0000-000000000000}"/>
          </ac:picMkLst>
        </pc:picChg>
        <pc:picChg chg="del">
          <ac:chgData name="Patrick Aitcheson" userId="4c22b864-a0e8-4800-b1f1-981801989cd7" providerId="ADAL" clId="{66B9BE57-3514-40A4-82AF-4E3952D89FBC}" dt="2019-10-20T02:30:33.192" v="71" actId="478"/>
          <ac:picMkLst>
            <pc:docMk/>
            <pc:sldMk cId="1078152387" sldId="364"/>
            <ac:picMk id="11" creationId="{00000000-0000-0000-0000-000000000000}"/>
          </ac:picMkLst>
        </pc:picChg>
      </pc:sldChg>
      <pc:sldChg chg="ord">
        <pc:chgData name="Patrick Aitcheson" userId="4c22b864-a0e8-4800-b1f1-981801989cd7" providerId="ADAL" clId="{66B9BE57-3514-40A4-82AF-4E3952D89FBC}" dt="2019-10-20T02:28:58.111" v="1"/>
        <pc:sldMkLst>
          <pc:docMk/>
          <pc:sldMk cId="2157562950" sldId="365"/>
        </pc:sldMkLst>
      </pc:sldChg>
      <pc:sldChg chg="add del">
        <pc:chgData name="Patrick Aitcheson" userId="4c22b864-a0e8-4800-b1f1-981801989cd7" providerId="ADAL" clId="{66B9BE57-3514-40A4-82AF-4E3952D89FBC}" dt="2019-10-20T02:35:31.670" v="81"/>
        <pc:sldMkLst>
          <pc:docMk/>
          <pc:sldMk cId="150360652" sldId="3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3D60642-D771-4C28-9F45-B43567DB66A5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218874C-51FE-4D1C-B3A6-28395540F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4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8874C-51FE-4D1C-B3A6-28395540F0C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5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B39-14BB-43FC-97C4-35602C7995FC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129-A44B-467A-85CC-056E585F5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3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B39-14BB-43FC-97C4-35602C7995FC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129-A44B-467A-85CC-056E585F5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B39-14BB-43FC-97C4-35602C7995FC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129-A44B-467A-85CC-056E585F5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1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15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B39-14BB-43FC-97C4-35602C7995FC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129-A44B-467A-85CC-056E585F5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9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B39-14BB-43FC-97C4-35602C7995FC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129-A44B-467A-85CC-056E585F5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3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B39-14BB-43FC-97C4-35602C7995FC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129-A44B-467A-85CC-056E585F5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6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B39-14BB-43FC-97C4-35602C7995FC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129-A44B-467A-85CC-056E585F5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3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B39-14BB-43FC-97C4-35602C7995FC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129-A44B-467A-85CC-056E585F5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1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B39-14BB-43FC-97C4-35602C7995FC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129-A44B-467A-85CC-056E585F5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9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B39-14BB-43FC-97C4-35602C7995FC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129-A44B-467A-85CC-056E585F5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2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B39-14BB-43FC-97C4-35602C7995FC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129-A44B-467A-85CC-056E585F5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9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44B39-14BB-43FC-97C4-35602C7995FC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F129-A44B-467A-85CC-056E585F5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6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538899" y="311144"/>
            <a:ext cx="11114202" cy="1323399"/>
          </a:xfrm>
          <a:prstGeom prst="rect">
            <a:avLst/>
          </a:prstGeom>
          <a:solidFill>
            <a:srgbClr val="F1562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00" tIns="45700" rIns="914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Retirement Inequality: Priorities and Next Steps for LGBT Older Adults</a:t>
            </a:r>
            <a:endParaRPr kumimoji="0" lang="en-US" sz="14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59600" y="1993696"/>
            <a:ext cx="9997754" cy="1077178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en-US" sz="3200" b="1" dirty="0">
                <a:latin typeface="+mj-lt"/>
              </a:rPr>
              <a:t>Michael Adams</a:t>
            </a:r>
          </a:p>
          <a:p>
            <a:r>
              <a:rPr lang="en-US" sz="3200" b="1" dirty="0">
                <a:latin typeface="+mj-lt"/>
              </a:rPr>
              <a:t>Chief Executive Officer, SAGE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59600" y="4620761"/>
            <a:ext cx="9818000" cy="954067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en-US" sz="2800" dirty="0">
                <a:latin typeface="+mj-lt"/>
              </a:rPr>
              <a:t>www.sageusa.org/</a:t>
            </a:r>
          </a:p>
          <a:p>
            <a:r>
              <a:rPr lang="en-US" sz="2800" dirty="0">
                <a:latin typeface="+mj-lt"/>
              </a:rPr>
              <a:t>www.lgbtagingcenter.org/</a:t>
            </a:r>
          </a:p>
        </p:txBody>
      </p:sp>
      <p:pic>
        <p:nvPicPr>
          <p:cNvPr id="9" name="Picture 8" descr="Logo for SAGE-Advocacy &amp; Services for LGBT Elders">
            <a:extLst>
              <a:ext uri="{FF2B5EF4-FFF2-40B4-BE49-F238E27FC236}">
                <a16:creationId xmlns:a16="http://schemas.microsoft.com/office/drawing/2014/main" id="{21A85BAF-41CE-443B-84DB-9241F9464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3" y="5657151"/>
            <a:ext cx="4121426" cy="10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38008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3743987" y="311144"/>
            <a:ext cx="4886193" cy="707846"/>
          </a:xfrm>
          <a:prstGeom prst="rect">
            <a:avLst/>
          </a:prstGeom>
          <a:solidFill>
            <a:srgbClr val="F1562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00" tIns="45700" rIns="914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Recommendations</a:t>
            </a:r>
            <a:endParaRPr kumimoji="0" lang="en-US" sz="14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03038" y="1416582"/>
            <a:ext cx="10097662" cy="3801000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b="1" dirty="0">
                <a:latin typeface="+mj-lt"/>
              </a:rPr>
              <a:t>Cultural Competency Training for Home and Community Based Services</a:t>
            </a:r>
            <a:endParaRPr lang="en-US" sz="2800" dirty="0">
              <a:latin typeface="+mj-lt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b="1" dirty="0">
                <a:latin typeface="+mj-lt"/>
              </a:rPr>
              <a:t>Encourage HIV Testing of Older Adults</a:t>
            </a:r>
            <a:endParaRPr lang="en-US" sz="2800" dirty="0">
              <a:latin typeface="+mj-lt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b="1" dirty="0">
                <a:latin typeface="+mj-lt"/>
              </a:rPr>
              <a:t>Advance Policies &amp; Funding to Promote Social Connectedness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b="1" dirty="0">
                <a:latin typeface="+mj-lt"/>
              </a:rPr>
              <a:t>Provide Empowering Consumer Information – e.g. CA 211 Call Center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2" y="1428313"/>
            <a:ext cx="481626" cy="542591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2" y="2516954"/>
            <a:ext cx="481626" cy="542591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2" y="3133436"/>
            <a:ext cx="481626" cy="542591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2" y="4228829"/>
            <a:ext cx="48162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41912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g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6" y="2074748"/>
            <a:ext cx="11057608" cy="2708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24996B-0CC5-43F9-92DD-694B506D7A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Sage – Advocacy &amp; </a:t>
            </a:r>
            <a:r>
              <a:rPr lang="en-US" dirty="0" err="1"/>
              <a:t>Sercies</a:t>
            </a:r>
            <a:r>
              <a:rPr lang="en-US" dirty="0"/>
              <a:t> for LGBT Elders</a:t>
            </a:r>
          </a:p>
        </p:txBody>
      </p:sp>
    </p:spTree>
    <p:extLst>
      <p:ext uri="{BB962C8B-B14F-4D97-AF65-F5344CB8AC3E}">
        <p14:creationId xmlns:p14="http://schemas.microsoft.com/office/powerpoint/2010/main" val="265102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2126292" y="367416"/>
            <a:ext cx="7939416" cy="1323399"/>
          </a:xfrm>
          <a:prstGeom prst="rect">
            <a:avLst/>
          </a:prstGeom>
          <a:solidFill>
            <a:srgbClr val="F1562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00" tIns="45700" rIns="914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U.S. LGBT Elders Face Unique Challenges to Successful Aging</a:t>
            </a:r>
            <a:endParaRPr kumimoji="0" lang="en-US" sz="14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1426A3-EE5B-44B7-93DD-AF4052115362}"/>
              </a:ext>
            </a:extLst>
          </p:cNvPr>
          <p:cNvSpPr/>
          <p:nvPr/>
        </p:nvSpPr>
        <p:spPr>
          <a:xfrm>
            <a:off x="4404960" y="3244334"/>
            <a:ext cx="3382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U.S. Society is Aging Rapidly</a:t>
            </a:r>
            <a:endParaRPr lang="en-US" sz="800" b="1" spc="-3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Picture 9" descr="Graphic reflecting 1. Cumulative effects of life course of discrimination, 2. Need to rely upon &quot;families of choice&quot; for care and support, and 3. Unequal treatment under laws and programs for older adul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66" y="1634542"/>
            <a:ext cx="8121468" cy="5024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6936" y="1655654"/>
            <a:ext cx="27160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 Narrow" panose="020B0606020202030204" pitchFamily="34" charset="0"/>
                <a:cs typeface="Helvetica" pitchFamily="34" charset="0"/>
              </a:rPr>
              <a:t>1. Cumulative effects of  life course of discrimination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7040" y="1848507"/>
            <a:ext cx="30664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 Narrow" panose="020B0606020202030204" pitchFamily="34" charset="0"/>
                <a:cs typeface="Helvetica" pitchFamily="34" charset="0"/>
              </a:rPr>
              <a:t>2. Need to rely upon “families of choice” for care and support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2933" y="4583411"/>
            <a:ext cx="314146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Arial Narrow" panose="020B0606020202030204" pitchFamily="34" charset="0"/>
                <a:cs typeface="Helvetica" pitchFamily="34" charset="0"/>
              </a:rPr>
              <a:t>3. Unequal treatment under laws and programs for older adults</a:t>
            </a:r>
          </a:p>
        </p:txBody>
      </p:sp>
    </p:spTree>
    <p:extLst>
      <p:ext uri="{BB962C8B-B14F-4D97-AF65-F5344CB8AC3E}">
        <p14:creationId xmlns:p14="http://schemas.microsoft.com/office/powerpoint/2010/main" val="4099944522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3828432" y="371246"/>
            <a:ext cx="4535136" cy="707846"/>
          </a:xfrm>
          <a:prstGeom prst="rect">
            <a:avLst/>
          </a:prstGeom>
          <a:solidFill>
            <a:srgbClr val="F1562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00" tIns="45700" rIns="914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Financial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Security</a:t>
            </a:r>
            <a:endParaRPr kumimoji="0" lang="en-US" sz="14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40746" y="1731764"/>
            <a:ext cx="9997754" cy="824801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</a:rPr>
              <a:t>LGBT older adults are more likely to encounter financial hardship while aging.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40746" y="2647462"/>
            <a:ext cx="9492658" cy="824801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</a:rPr>
              <a:t>Single gay and bisexual men on average earn 10%-32% less than heterosexual men.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40746" y="3563160"/>
            <a:ext cx="9818000" cy="1384954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en-US" sz="2800" b="1" dirty="0">
                <a:latin typeface="+mj-lt"/>
              </a:rPr>
              <a:t>Older lesbian couples are 10-20% less likely to have retirement income and are much more likely to receive public assistance.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0746" y="5039011"/>
            <a:ext cx="9818000" cy="954067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en-US" sz="2800" b="1" dirty="0">
                <a:latin typeface="+mj-lt"/>
              </a:rPr>
              <a:t>Older lesbian couples are 2X as likely to grow old in poverty.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8" y="1731764"/>
            <a:ext cx="481626" cy="542591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8" y="2647462"/>
            <a:ext cx="481626" cy="542591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8" y="3563160"/>
            <a:ext cx="481626" cy="542591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8" y="5039011"/>
            <a:ext cx="48162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065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304508" y="371246"/>
            <a:ext cx="9582992" cy="707846"/>
          </a:xfrm>
          <a:prstGeom prst="rect">
            <a:avLst/>
          </a:prstGeom>
          <a:solidFill>
            <a:srgbClr val="F1562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00" tIns="45700" rIns="914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Financial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Security Among Sub-Groups</a:t>
            </a:r>
            <a:endParaRPr kumimoji="0" lang="en-US" sz="14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40746" y="1731764"/>
            <a:ext cx="9997754" cy="1191055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</a:rPr>
              <a:t>Transgender older adults are more likely to face unemployment and more likely to have lower household income.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40746" y="3078349"/>
            <a:ext cx="9492658" cy="824801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</a:rPr>
              <a:t>40% of transgender older adults fear accessing health services outside of the LGBT community.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40746" y="4058680"/>
            <a:ext cx="9818000" cy="824801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</a:rPr>
              <a:t>Black and Latino older adults are 2X as likely to live in poverty as older Americans in general.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0746" y="5039011"/>
            <a:ext cx="9818000" cy="1191055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</a:rPr>
              <a:t>For LGBT elders of color, layers of discrimination reduce lifelong earnings, retirement savings and Social Security payments.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8" y="1731764"/>
            <a:ext cx="481626" cy="542591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8" y="3078349"/>
            <a:ext cx="481626" cy="542591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8" y="4058680"/>
            <a:ext cx="481626" cy="542591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8" y="5039011"/>
            <a:ext cx="48162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636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140222" y="371246"/>
            <a:ext cx="3911566" cy="707846"/>
          </a:xfrm>
          <a:prstGeom prst="rect">
            <a:avLst/>
          </a:prstGeom>
          <a:solidFill>
            <a:srgbClr val="F1562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00" tIns="45700" rIns="914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Social Isolation</a:t>
            </a:r>
            <a:endParaRPr kumimoji="0" lang="en-US" sz="14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40746" y="1731764"/>
            <a:ext cx="9997754" cy="867890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</a:rPr>
              <a:t>LGBT older adults are 2X as likely to live alone, 2X as likely to be single, and 3-4 X less likely to have children.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40746" y="2895222"/>
            <a:ext cx="9492658" cy="867890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</a:rPr>
              <a:t>50% of LGBT older adults report feeling isolated from others.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40746" y="4058680"/>
            <a:ext cx="9818000" cy="824801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</a:rPr>
              <a:t>25% of LGBT older adults have nobody to contact in case of an emergency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8" y="1731764"/>
            <a:ext cx="481626" cy="542591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8" y="2895222"/>
            <a:ext cx="481626" cy="542591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8" y="4058680"/>
            <a:ext cx="48162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90428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2836174" y="311144"/>
            <a:ext cx="6519653" cy="707846"/>
          </a:xfrm>
          <a:prstGeom prst="rect">
            <a:avLst/>
          </a:prstGeom>
          <a:solidFill>
            <a:srgbClr val="F1562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00" tIns="45700" rIns="914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Differential Fears of Aging</a:t>
            </a:r>
            <a:endParaRPr kumimoji="0" lang="en-US" sz="14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06379"/>
              </p:ext>
            </p:extLst>
          </p:nvPr>
        </p:nvGraphicFramePr>
        <p:xfrm>
          <a:off x="1006122" y="1391956"/>
          <a:ext cx="10179756" cy="497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252">
                  <a:extLst>
                    <a:ext uri="{9D8B030D-6E8A-4147-A177-3AD203B41FA5}">
                      <a16:colId xmlns:a16="http://schemas.microsoft.com/office/drawing/2014/main" val="1391083246"/>
                    </a:ext>
                  </a:extLst>
                </a:gridCol>
                <a:gridCol w="3393252">
                  <a:extLst>
                    <a:ext uri="{9D8B030D-6E8A-4147-A177-3AD203B41FA5}">
                      <a16:colId xmlns:a16="http://schemas.microsoft.com/office/drawing/2014/main" val="1553117087"/>
                    </a:ext>
                  </a:extLst>
                </a:gridCol>
                <a:gridCol w="3393252">
                  <a:extLst>
                    <a:ext uri="{9D8B030D-6E8A-4147-A177-3AD203B41FA5}">
                      <a16:colId xmlns:a16="http://schemas.microsoft.com/office/drawing/2014/main" val="1164056677"/>
                    </a:ext>
                  </a:extLst>
                </a:gridCol>
              </a:tblGrid>
              <a:tr h="97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Aging Fear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Percent of older LGBT people with fear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Percent of heterosexual, cisgender people with fear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993500"/>
                  </a:ext>
                </a:extLst>
              </a:tr>
              <a:tr h="857196">
                <a:tc>
                  <a:txBody>
                    <a:bodyPr/>
                    <a:lstStyle/>
                    <a:p>
                      <a:r>
                        <a:rPr lang="en-US" dirty="0"/>
                        <a:t>Concerned about having enough money</a:t>
                      </a:r>
                      <a:r>
                        <a:rPr lang="en-US" baseline="0" dirty="0"/>
                        <a:t> to live on as they 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36263"/>
                  </a:ext>
                </a:extLst>
              </a:tr>
              <a:tr h="70216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en-US" sz="1800" dirty="0"/>
                        <a:t>Very or extremely concerned about declining physical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500788"/>
                  </a:ext>
                </a:extLst>
              </a:tr>
              <a:tr h="1114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Very or extremely concerned about not having</a:t>
                      </a:r>
                      <a:r>
                        <a:rPr lang="en-US" sz="1800" baseline="0" dirty="0"/>
                        <a:t> someone to take care of them</a:t>
                      </a:r>
                      <a:endParaRPr lang="en-US" sz="18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101240"/>
                  </a:ext>
                </a:extLst>
              </a:tr>
              <a:tr h="1114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Very or extremely concerned about being lonely and growing</a:t>
                      </a:r>
                      <a:r>
                        <a:rPr lang="en-US" sz="1800" baseline="0" dirty="0"/>
                        <a:t> old alone</a:t>
                      </a:r>
                      <a:endParaRPr lang="en-US" sz="18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23853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06122" y="6364212"/>
            <a:ext cx="10603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Helvetica" panose="020B0604020202020204" pitchFamily="34" charset="0"/>
              </a:rPr>
              <a:t>Source: </a:t>
            </a:r>
            <a:r>
              <a:rPr lang="en-US" i="1" dirty="0">
                <a:latin typeface="Arial Narrow" panose="020B0606020202030204" pitchFamily="34" charset="0"/>
                <a:cs typeface="Helvetica" panose="020B0604020202020204" pitchFamily="34" charset="0"/>
              </a:rPr>
              <a:t>Out &amp; Visible: The Experiences and Attitudes of LGBT Older Adults, Ages 45-74 </a:t>
            </a:r>
            <a:r>
              <a:rPr lang="en-US" dirty="0">
                <a:latin typeface="Arial Narrow" panose="020B0606020202030204" pitchFamily="34" charset="0"/>
                <a:cs typeface="Helvetica" panose="020B0604020202020204" pitchFamily="34" charset="0"/>
              </a:rPr>
              <a:t>market research study, SAGE, 2014</a:t>
            </a:r>
          </a:p>
        </p:txBody>
      </p:sp>
    </p:spTree>
    <p:extLst>
      <p:ext uri="{BB962C8B-B14F-4D97-AF65-F5344CB8AC3E}">
        <p14:creationId xmlns:p14="http://schemas.microsoft.com/office/powerpoint/2010/main" val="2491644494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349920" y="311144"/>
            <a:ext cx="3674323" cy="707846"/>
          </a:xfrm>
          <a:prstGeom prst="rect">
            <a:avLst/>
          </a:prstGeom>
          <a:solidFill>
            <a:srgbClr val="F1562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00" tIns="45700" rIns="914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Discrimination</a:t>
            </a:r>
            <a:endParaRPr kumimoji="0" lang="en-US" sz="14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03039" y="1416582"/>
            <a:ext cx="10097662" cy="824801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</a:rPr>
              <a:t>48% of older same sex couples face discrimination when applying for senior rental housing.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03039" y="2424716"/>
            <a:ext cx="10097662" cy="824801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</a:rPr>
              <a:t>On average transgender older adults reported </a:t>
            </a:r>
            <a:r>
              <a:rPr lang="en-US" sz="2800" b="1" u="sng" dirty="0">
                <a:latin typeface="+mj-lt"/>
              </a:rPr>
              <a:t>11 incidents</a:t>
            </a:r>
            <a:r>
              <a:rPr lang="en-US" sz="2800" b="1" dirty="0">
                <a:latin typeface="+mj-lt"/>
              </a:rPr>
              <a:t> of lifetime discrimination and victimization.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03038" y="3432850"/>
            <a:ext cx="10201067" cy="824801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</a:rPr>
              <a:t>LGB older adults report </a:t>
            </a:r>
            <a:r>
              <a:rPr lang="en-US" sz="2800" b="1" u="sng" dirty="0">
                <a:latin typeface="+mj-lt"/>
              </a:rPr>
              <a:t>6 incidents </a:t>
            </a:r>
            <a:r>
              <a:rPr lang="en-US" sz="2800" b="1" dirty="0">
                <a:latin typeface="+mj-lt"/>
              </a:rPr>
              <a:t>of lifetime discrimination and victimization.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3039" y="4440984"/>
            <a:ext cx="10012821" cy="1191055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</a:rPr>
              <a:t>Incidents of discrimination and victimization can lead to internalized stigma, which in turn can lead to negative health outcomes and closeting.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2" y="1416582"/>
            <a:ext cx="481626" cy="542591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2" y="2424716"/>
            <a:ext cx="481626" cy="542591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2" y="3432850"/>
            <a:ext cx="481626" cy="542591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2" y="4440984"/>
            <a:ext cx="48162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4177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337089" y="311144"/>
            <a:ext cx="9700011" cy="707846"/>
          </a:xfrm>
          <a:prstGeom prst="rect">
            <a:avLst/>
          </a:prstGeom>
          <a:solidFill>
            <a:srgbClr val="F1562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00" tIns="45700" rIns="914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California LGBT Aging Policy Progress</a:t>
            </a:r>
            <a:endParaRPr kumimoji="0" lang="en-US" sz="14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03038" y="1416583"/>
            <a:ext cx="10077762" cy="5335200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b="1" dirty="0">
                <a:latin typeface="+mj-lt"/>
              </a:rPr>
              <a:t>California Designates LGBT Older People a Target Population in Aging Programs</a:t>
            </a:r>
            <a:endParaRPr lang="en-US" sz="2800" dirty="0">
              <a:latin typeface="+mj-lt"/>
            </a:endParaRP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b="1" dirty="0">
                <a:latin typeface="+mj-lt"/>
              </a:rPr>
              <a:t>California Protects LGBT Older People and Those Living with HIV from Discrimination in Long Term Care</a:t>
            </a:r>
            <a:endParaRPr lang="en-US" sz="2800" dirty="0">
              <a:latin typeface="+mj-lt"/>
            </a:endParaRP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b="1" dirty="0">
                <a:latin typeface="+mj-lt"/>
              </a:rPr>
              <a:t>California Mandates Cultural Competency Training for Aging Providers and Long-Term Care (LTC) Workers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b="1" dirty="0">
                <a:latin typeface="+mj-lt"/>
              </a:rPr>
              <a:t>California Mandates Cultural Competency Training for Residential Care Facilities for the Elderly (RCFEs)</a:t>
            </a:r>
            <a:endParaRPr lang="en-US" sz="2800" dirty="0">
              <a:latin typeface="+mj-lt"/>
            </a:endParaRP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b="1" dirty="0">
                <a:latin typeface="+mj-lt"/>
              </a:rPr>
              <a:t>California Mandates LGBT Data Collection</a:t>
            </a:r>
            <a:endParaRPr lang="en-US" sz="2800" dirty="0">
              <a:latin typeface="+mj-lt"/>
            </a:endParaRP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b="1" dirty="0">
                <a:latin typeface="+mj-lt"/>
              </a:rPr>
              <a:t>California Collects Transgender Health Data </a:t>
            </a:r>
            <a:endParaRPr lang="en-US" sz="2800" dirty="0">
              <a:latin typeface="+mj-lt"/>
            </a:endParaRP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9" y="1428313"/>
            <a:ext cx="481626" cy="542591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9" y="2454917"/>
            <a:ext cx="481626" cy="542591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9" y="3510668"/>
            <a:ext cx="481626" cy="542591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9" y="4566419"/>
            <a:ext cx="481626" cy="542591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09" y="5548279"/>
            <a:ext cx="481626" cy="542591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09" y="6209192"/>
            <a:ext cx="48162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17244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3743987" y="311144"/>
            <a:ext cx="4886193" cy="707846"/>
          </a:xfrm>
          <a:prstGeom prst="rect">
            <a:avLst/>
          </a:prstGeom>
          <a:solidFill>
            <a:srgbClr val="F1562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00" tIns="45700" rIns="914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Recommendations</a:t>
            </a:r>
            <a:endParaRPr kumimoji="0" lang="en-US" sz="14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03038" y="1416582"/>
            <a:ext cx="10097662" cy="3370113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b="1" dirty="0">
                <a:latin typeface="+mj-lt"/>
              </a:rPr>
              <a:t>Designate Older People Living with HIV as a Greatest Social Needs Population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b="1" dirty="0">
                <a:latin typeface="+mj-lt"/>
              </a:rPr>
              <a:t>LGBT Greatest Social Need Implementation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b="1" dirty="0">
                <a:latin typeface="+mj-lt"/>
              </a:rPr>
              <a:t>LGBT Discrimination Testing/Enforcement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b="1" dirty="0">
                <a:latin typeface="+mj-lt"/>
              </a:rPr>
              <a:t>Inform Policy &amp; Practice with CCOA Report on SOGI Data &amp; Aging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2" y="1428313"/>
            <a:ext cx="481626" cy="542591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2" y="2501339"/>
            <a:ext cx="481626" cy="542591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2" y="3113797"/>
            <a:ext cx="481626" cy="542591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42" y="3831879"/>
            <a:ext cx="48162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6234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2BA04AD2DDC499CCD0A029E166C43" ma:contentTypeVersion="13" ma:contentTypeDescription="Create a new document." ma:contentTypeScope="" ma:versionID="988c8b4165ebc0db47763ad0a8ce3e49">
  <xsd:schema xmlns:xsd="http://www.w3.org/2001/XMLSchema" xmlns:xs="http://www.w3.org/2001/XMLSchema" xmlns:p="http://schemas.microsoft.com/office/2006/metadata/properties" xmlns:ns3="bbd8a7dd-e716-40bb-9c38-1c55c98295f2" xmlns:ns4="07e035ac-fc6b-40a7-a3a1-a15c0cf5c1d8" targetNamespace="http://schemas.microsoft.com/office/2006/metadata/properties" ma:root="true" ma:fieldsID="760ed670faa5658dd500dc4842b4abed" ns3:_="" ns4:_="">
    <xsd:import namespace="bbd8a7dd-e716-40bb-9c38-1c55c98295f2"/>
    <xsd:import namespace="07e035ac-fc6b-40a7-a3a1-a15c0cf5c1d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8a7dd-e716-40bb-9c38-1c55c98295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035ac-fc6b-40a7-a3a1-a15c0cf5c1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C63056-5F22-44D1-9248-3E7E1274E5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48AA61-D1D5-492A-9520-3B7C1038E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8a7dd-e716-40bb-9c38-1c55c98295f2"/>
    <ds:schemaRef ds:uri="07e035ac-fc6b-40a7-a3a1-a15c0cf5c1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426AF3-AF7E-40E2-B7BC-6D9F4321CA82}">
  <ds:schemaRefs>
    <ds:schemaRef ds:uri="http://purl.org/dc/dcmitype/"/>
    <ds:schemaRef ds:uri="http://schemas.microsoft.com/office/2006/metadata/properties"/>
    <ds:schemaRef ds:uri="http://www.w3.org/XML/1998/namespace"/>
    <ds:schemaRef ds:uri="bbd8a7dd-e716-40bb-9c38-1c55c98295f2"/>
    <ds:schemaRef ds:uri="http://schemas.microsoft.com/office/2006/documentManagement/types"/>
    <ds:schemaRef ds:uri="http://purl.org/dc/terms/"/>
    <ds:schemaRef ds:uri="07e035ac-fc6b-40a7-a3a1-a15c0cf5c1d8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2015</TotalTime>
  <Words>608</Words>
  <Application>Microsoft Office PowerPoint</Application>
  <PresentationFormat>Widescreen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Office Theme</vt:lpstr>
      <vt:lpstr>Retirement Inequality: Priorities and Next Steps for LGBT Older Adults</vt:lpstr>
      <vt:lpstr>U.S. LGBT Elders Face Unique Challenges to Successful Aging</vt:lpstr>
      <vt:lpstr>Financial Security</vt:lpstr>
      <vt:lpstr>Financial Security Among Sub-Groups</vt:lpstr>
      <vt:lpstr>Social Isolation</vt:lpstr>
      <vt:lpstr>Differential Fears of Aging</vt:lpstr>
      <vt:lpstr>Discrimination</vt:lpstr>
      <vt:lpstr>California LGBT Aging Policy Progress</vt:lpstr>
      <vt:lpstr>Recommendations</vt:lpstr>
      <vt:lpstr>Recommendations</vt:lpstr>
      <vt:lpstr>Sage – Advocacy &amp; Sercies for LGBT Elders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Da Costa</dc:creator>
  <cp:lastModifiedBy>Kuroda, Dale@CCoA</cp:lastModifiedBy>
  <cp:revision>66</cp:revision>
  <cp:lastPrinted>2019-10-21T19:23:58Z</cp:lastPrinted>
  <dcterms:created xsi:type="dcterms:W3CDTF">2017-10-10T21:00:48Z</dcterms:created>
  <dcterms:modified xsi:type="dcterms:W3CDTF">2019-12-19T20:51:07Z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0x010100A852BA04AD2DDC499CCD0A029E166C43</vt:lpwstr>
  </property>
</Properties>
</file>